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55" r:id="rId26"/>
    <p:sldId id="356" r:id="rId27"/>
    <p:sldId id="349" r:id="rId28"/>
    <p:sldId id="366" r:id="rId29"/>
    <p:sldId id="345" r:id="rId30"/>
    <p:sldId id="347" r:id="rId31"/>
    <p:sldId id="357" r:id="rId32"/>
    <p:sldId id="348" r:id="rId33"/>
    <p:sldId id="351" r:id="rId34"/>
    <p:sldId id="384" r:id="rId35"/>
    <p:sldId id="385" r:id="rId36"/>
    <p:sldId id="359" r:id="rId37"/>
    <p:sldId id="386" r:id="rId38"/>
    <p:sldId id="387" r:id="rId39"/>
    <p:sldId id="389" r:id="rId40"/>
    <p:sldId id="361" r:id="rId41"/>
    <p:sldId id="390" r:id="rId42"/>
    <p:sldId id="360" r:id="rId43"/>
    <p:sldId id="362" r:id="rId44"/>
    <p:sldId id="352" r:id="rId45"/>
    <p:sldId id="28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55"/>
    <p:restoredTop sz="65930"/>
  </p:normalViewPr>
  <p:slideViewPr>
    <p:cSldViewPr snapToGrid="0">
      <p:cViewPr varScale="1">
        <p:scale>
          <a:sx n="83" d="100"/>
          <a:sy n="83" d="100"/>
        </p:scale>
        <p:origin x="2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with the left diagram showing P+ Silicon connecting directly to N+ Silicon with a Via which is not allowed.  One the right the N+ and P+ are not touching be a short metal segment and two Vias are used to move current from the P+ to the N+.</a:t>
            </a:r>
          </a:p>
        </p:txBody>
      </p:sp>
      <p:sp>
        <p:nvSpPr>
          <p:cNvPr id="4" name="Slide Number Placeholder 3"/>
          <p:cNvSpPr>
            <a:spLocks noGrp="1"/>
          </p:cNvSpPr>
          <p:nvPr>
            <p:ph type="sldNum" sz="quarter" idx="5"/>
          </p:nvPr>
        </p:nvSpPr>
        <p:spPr/>
        <p:txBody>
          <a:bodyPr/>
          <a:lstStyle/>
          <a:p>
            <a:fld id="{9F4414A0-4E43-B244-BF62-FDB8F38845D2}" type="slidenum">
              <a:rPr lang="en-US" smtClean="0"/>
              <a:t>39</a:t>
            </a:fld>
            <a:endParaRPr lang="en-US"/>
          </a:p>
        </p:txBody>
      </p:sp>
    </p:spTree>
    <p:extLst>
      <p:ext uri="{BB962C8B-B14F-4D97-AF65-F5344CB8AC3E}">
        <p14:creationId xmlns:p14="http://schemas.microsoft.com/office/powerpoint/2010/main" val="393382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40</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11/6/25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11/6/25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jpg"/><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2.jp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43.png"/><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985043812"/>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85000" lnSpcReduction="20000"/>
          </a:bodyPr>
          <a:lstStyle/>
          <a:p>
            <a:r>
              <a:rPr lang="en-US" dirty="0"/>
              <a:t>2300 PMOS transistors manufactured using photo lithography – 0.01 mm</a:t>
            </a:r>
          </a:p>
          <a:p>
            <a:r>
              <a:rPr lang="en-US" dirty="0"/>
              <a:t>The Intel 4004(1971), was the first commercially available single-chip, general-purpose  microprocessor</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912564"/>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4004 had 2300 transistors in 1971</a:t>
            </a:r>
          </a:p>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r>
              <a:rPr lang="en-US" dirty="0"/>
              <a:t>Building circuits with millions of transistors through photo lithography</a:t>
            </a:r>
          </a:p>
        </p:txBody>
      </p:sp>
    </p:spTree>
    <p:extLst>
      <p:ext uri="{BB962C8B-B14F-4D97-AF65-F5344CB8AC3E}">
        <p14:creationId xmlns:p14="http://schemas.microsoft.com/office/powerpoint/2010/main" val="1309336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1EEB1-EFE0-3436-02A3-54515972256E}"/>
              </a:ext>
            </a:extLst>
          </p:cNvPr>
          <p:cNvSpPr>
            <a:spLocks noGrp="1"/>
          </p:cNvSpPr>
          <p:nvPr>
            <p:ph type="title"/>
          </p:nvPr>
        </p:nvSpPr>
        <p:spPr/>
        <p:txBody>
          <a:bodyPr/>
          <a:lstStyle/>
          <a:p>
            <a:r>
              <a:rPr lang="en-US" dirty="0"/>
              <a:t>Magic Open Source </a:t>
            </a:r>
            <a:br>
              <a:rPr lang="en-US" dirty="0"/>
            </a:br>
            <a:r>
              <a:rPr lang="en-US" dirty="0"/>
              <a:t>VLSI Design Tool	 </a:t>
            </a:r>
          </a:p>
        </p:txBody>
      </p:sp>
      <p:sp>
        <p:nvSpPr>
          <p:cNvPr id="5" name="Content Placeholder 4">
            <a:extLst>
              <a:ext uri="{FF2B5EF4-FFF2-40B4-BE49-F238E27FC236}">
                <a16:creationId xmlns:a16="http://schemas.microsoft.com/office/drawing/2014/main" id="{51591342-108B-D235-981A-6932932EEE9D}"/>
              </a:ext>
            </a:extLst>
          </p:cNvPr>
          <p:cNvSpPr>
            <a:spLocks noGrp="1"/>
          </p:cNvSpPr>
          <p:nvPr>
            <p:ph idx="1"/>
          </p:nvPr>
        </p:nvSpPr>
        <p:spPr>
          <a:xfrm>
            <a:off x="838200" y="2271497"/>
            <a:ext cx="6182532" cy="3905465"/>
          </a:xfrm>
        </p:spPr>
        <p:txBody>
          <a:bodyPr/>
          <a:lstStyle/>
          <a:p>
            <a:r>
              <a:rPr lang="en-US" dirty="0"/>
              <a:t>Created at Berkeley in 1983</a:t>
            </a:r>
          </a:p>
          <a:p>
            <a:r>
              <a:rPr lang="en-US" dirty="0"/>
              <a:t>Open source</a:t>
            </a:r>
          </a:p>
          <a:p>
            <a:r>
              <a:rPr lang="en-US" dirty="0"/>
              <a:t>Popular in academia</a:t>
            </a:r>
          </a:p>
          <a:p>
            <a:r>
              <a:rPr lang="en-US" dirty="0"/>
              <a:t>Many tutorials</a:t>
            </a:r>
          </a:p>
          <a:p>
            <a:endParaRPr lang="en-US" dirty="0"/>
          </a:p>
        </p:txBody>
      </p:sp>
      <p:pic>
        <p:nvPicPr>
          <p:cNvPr id="7" name="Picture 6" descr="A computer screen shot of a computer&#10;&#10;AI-generated content may be incorrect.">
            <a:extLst>
              <a:ext uri="{FF2B5EF4-FFF2-40B4-BE49-F238E27FC236}">
                <a16:creationId xmlns:a16="http://schemas.microsoft.com/office/drawing/2014/main" id="{EE0BE94D-23D7-C8F5-952D-048C0E7373A7}"/>
              </a:ext>
            </a:extLst>
          </p:cNvPr>
          <p:cNvPicPr>
            <a:picLocks noChangeAspect="1"/>
          </p:cNvPicPr>
          <p:nvPr/>
        </p:nvPicPr>
        <p:blipFill>
          <a:blip r:embed="rId2"/>
          <a:stretch>
            <a:fillRect/>
          </a:stretch>
        </p:blipFill>
        <p:spPr>
          <a:xfrm>
            <a:off x="5677546" y="681038"/>
            <a:ext cx="6230330" cy="4797354"/>
          </a:xfrm>
          <a:prstGeom prst="rect">
            <a:avLst/>
          </a:prstGeom>
        </p:spPr>
      </p:pic>
      <p:sp>
        <p:nvSpPr>
          <p:cNvPr id="9" name="TextBox 8">
            <a:extLst>
              <a:ext uri="{FF2B5EF4-FFF2-40B4-BE49-F238E27FC236}">
                <a16:creationId xmlns:a16="http://schemas.microsoft.com/office/drawing/2014/main" id="{C76B11C7-6348-EFA8-D06C-24C81D185A85}"/>
              </a:ext>
            </a:extLst>
          </p:cNvPr>
          <p:cNvSpPr txBox="1"/>
          <p:nvPr/>
        </p:nvSpPr>
        <p:spPr>
          <a:xfrm>
            <a:off x="922150" y="5109060"/>
            <a:ext cx="6098582" cy="369332"/>
          </a:xfrm>
          <a:prstGeom prst="rect">
            <a:avLst/>
          </a:prstGeom>
          <a:noFill/>
        </p:spPr>
        <p:txBody>
          <a:bodyPr wrap="square">
            <a:spAutoFit/>
          </a:bodyPr>
          <a:lstStyle/>
          <a:p>
            <a:r>
              <a:rPr lang="en-US" dirty="0"/>
              <a:t>http://</a:t>
            </a:r>
            <a:r>
              <a:rPr lang="en-US" dirty="0" err="1"/>
              <a:t>opencircuitdesign.com</a:t>
            </a:r>
            <a:r>
              <a:rPr lang="en-US" dirty="0"/>
              <a:t>/magic/</a:t>
            </a:r>
          </a:p>
        </p:txBody>
      </p:sp>
    </p:spTree>
    <p:extLst>
      <p:ext uri="{BB962C8B-B14F-4D97-AF65-F5344CB8AC3E}">
        <p14:creationId xmlns:p14="http://schemas.microsoft.com/office/powerpoint/2010/main" val="2053852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C1A-B4C0-2439-0006-4F54729172F3}"/>
              </a:ext>
            </a:extLst>
          </p:cNvPr>
          <p:cNvSpPr>
            <a:spLocks noGrp="1"/>
          </p:cNvSpPr>
          <p:nvPr>
            <p:ph type="title"/>
          </p:nvPr>
        </p:nvSpPr>
        <p:spPr/>
        <p:txBody>
          <a:bodyPr/>
          <a:lstStyle/>
          <a:p>
            <a:r>
              <a:rPr lang="en-US" dirty="0"/>
              <a:t>About My Emulators</a:t>
            </a:r>
          </a:p>
        </p:txBody>
      </p:sp>
      <p:sp>
        <p:nvSpPr>
          <p:cNvPr id="3" name="Content Placeholder 2">
            <a:extLst>
              <a:ext uri="{FF2B5EF4-FFF2-40B4-BE49-F238E27FC236}">
                <a16:creationId xmlns:a16="http://schemas.microsoft.com/office/drawing/2014/main" id="{40103DC7-9582-0F66-5505-E4B6D85553ED}"/>
              </a:ext>
            </a:extLst>
          </p:cNvPr>
          <p:cNvSpPr>
            <a:spLocks noGrp="1"/>
          </p:cNvSpPr>
          <p:nvPr>
            <p:ph idx="1"/>
          </p:nvPr>
        </p:nvSpPr>
        <p:spPr>
          <a:xfrm>
            <a:off x="838200" y="1825625"/>
            <a:ext cx="4834180" cy="4351338"/>
          </a:xfrm>
        </p:spPr>
        <p:txBody>
          <a:bodyPr>
            <a:normAutofit lnSpcReduction="10000"/>
          </a:bodyPr>
          <a:lstStyle/>
          <a:p>
            <a:r>
              <a:rPr lang="en-US" dirty="0"/>
              <a:t>My circuit layout and emulation tools are limited</a:t>
            </a:r>
          </a:p>
          <a:p>
            <a:r>
              <a:rPr lang="en-US" dirty="0"/>
              <a:t>Focused on learning objectives of the course</a:t>
            </a:r>
          </a:p>
          <a:p>
            <a:r>
              <a:rPr lang="en-US" dirty="0"/>
              <a:t>Run in the browser</a:t>
            </a:r>
          </a:p>
          <a:p>
            <a:r>
              <a:rPr lang="en-US" dirty="0"/>
              <a:t>They fail if circuits get too complex</a:t>
            </a:r>
          </a:p>
          <a:p>
            <a:r>
              <a:rPr lang="en-US" dirty="0"/>
              <a:t>There are many emulators that are more serious and more accurate – just search</a:t>
            </a:r>
          </a:p>
        </p:txBody>
      </p:sp>
      <p:pic>
        <p:nvPicPr>
          <p:cNvPr id="4" name="Picture 3"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D0DDD6E6-CB42-2315-FF90-D5406F33D956}"/>
              </a:ext>
            </a:extLst>
          </p:cNvPr>
          <p:cNvPicPr>
            <a:picLocks noChangeAspect="1"/>
          </p:cNvPicPr>
          <p:nvPr/>
        </p:nvPicPr>
        <p:blipFill>
          <a:blip r:embed="rId2"/>
          <a:stretch>
            <a:fillRect/>
          </a:stretch>
        </p:blipFill>
        <p:spPr>
          <a:xfrm>
            <a:off x="6912766" y="409476"/>
            <a:ext cx="2477263" cy="2724989"/>
          </a:xfrm>
          <a:prstGeom prst="rect">
            <a:avLst/>
          </a:prstGeom>
          <a:ln w="28575">
            <a:solidFill>
              <a:schemeClr val="accent1"/>
            </a:solidFill>
          </a:ln>
        </p:spPr>
      </p:pic>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86E6AA02-F642-FC16-1A11-9AB8E4B12227}"/>
              </a:ext>
            </a:extLst>
          </p:cNvPr>
          <p:cNvPicPr>
            <a:picLocks noChangeAspect="1"/>
          </p:cNvPicPr>
          <p:nvPr/>
        </p:nvPicPr>
        <p:blipFill>
          <a:blip r:embed="rId3"/>
          <a:stretch>
            <a:fillRect/>
          </a:stretch>
        </p:blipFill>
        <p:spPr>
          <a:xfrm>
            <a:off x="6096000" y="3466229"/>
            <a:ext cx="1989329" cy="2397236"/>
          </a:xfrm>
          <a:prstGeom prst="rect">
            <a:avLst/>
          </a:prstGeom>
          <a:ln w="28575">
            <a:solidFill>
              <a:schemeClr val="accent1"/>
            </a:solidFill>
          </a:ln>
        </p:spPr>
      </p:pic>
      <p:pic>
        <p:nvPicPr>
          <p:cNvPr id="6" name="Picture 5" descr="A screen shot of a NAND gate, two inputs and one output from the digital logic builder for this course https://www.ca4e.com/tools/gates/">
            <a:extLst>
              <a:ext uri="{FF2B5EF4-FFF2-40B4-BE49-F238E27FC236}">
                <a16:creationId xmlns:a16="http://schemas.microsoft.com/office/drawing/2014/main" id="{F558A599-623B-CE06-6622-321E343B6B62}"/>
              </a:ext>
            </a:extLst>
          </p:cNvPr>
          <p:cNvPicPr>
            <a:picLocks noChangeAspect="1"/>
          </p:cNvPicPr>
          <p:nvPr/>
        </p:nvPicPr>
        <p:blipFill>
          <a:blip r:embed="rId4"/>
          <a:stretch>
            <a:fillRect/>
          </a:stretch>
        </p:blipFill>
        <p:spPr>
          <a:xfrm>
            <a:off x="8361475" y="2140381"/>
            <a:ext cx="3607267" cy="2353741"/>
          </a:xfrm>
          <a:prstGeom prst="rect">
            <a:avLst/>
          </a:prstGeom>
          <a:ln w="28575">
            <a:solidFill>
              <a:schemeClr val="accent1"/>
            </a:solidFill>
          </a:ln>
        </p:spPr>
      </p:pic>
    </p:spTree>
    <p:extLst>
      <p:ext uri="{BB962C8B-B14F-4D97-AF65-F5344CB8AC3E}">
        <p14:creationId xmlns:p14="http://schemas.microsoft.com/office/powerpoint/2010/main" val="3768970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rcRect b="74684"/>
          <a:stretch/>
        </p:blipFill>
        <p:spPr>
          <a:xfrm>
            <a:off x="6848390" y="438150"/>
            <a:ext cx="4867360" cy="1437145"/>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a:xfrm>
            <a:off x="838200" y="365125"/>
            <a:ext cx="8228308" cy="1325563"/>
          </a:xfrm>
        </p:spPr>
        <p:txBody>
          <a:bodyPr/>
          <a:lstStyle/>
          <a:p>
            <a:r>
              <a:rPr lang="en-US" dirty="0"/>
              <a:t>VLSI CMOS 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pic>
        <p:nvPicPr>
          <p:cNvPr id="3" name="Picture 2" descr="A screen shot of a NOT gate implemented in the VLSI design layout tool associated with this course. https://www.ca4e.com/tools/mistic/">
            <a:extLst>
              <a:ext uri="{FF2B5EF4-FFF2-40B4-BE49-F238E27FC236}">
                <a16:creationId xmlns:a16="http://schemas.microsoft.com/office/drawing/2014/main" id="{B3318D36-350A-64A4-F5C3-9F5643799ACF}"/>
              </a:ext>
            </a:extLst>
          </p:cNvPr>
          <p:cNvPicPr>
            <a:picLocks noChangeAspect="1"/>
          </p:cNvPicPr>
          <p:nvPr/>
        </p:nvPicPr>
        <p:blipFill>
          <a:blip r:embed="rId5"/>
          <a:stretch>
            <a:fillRect/>
          </a:stretch>
        </p:blipFill>
        <p:spPr>
          <a:xfrm>
            <a:off x="7699834" y="1948320"/>
            <a:ext cx="3365535" cy="4055629"/>
          </a:xfrm>
          <a:prstGeom prst="rect">
            <a:avLst/>
          </a:prstGeom>
        </p:spPr>
      </p:pic>
    </p:spTree>
    <p:extLst>
      <p:ext uri="{BB962C8B-B14F-4D97-AF65-F5344CB8AC3E}">
        <p14:creationId xmlns:p14="http://schemas.microsoft.com/office/powerpoint/2010/main" val="3501053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2AFBD-7E54-A798-5F33-9058B915BD87}"/>
              </a:ext>
            </a:extLst>
          </p:cNvPr>
          <p:cNvSpPr>
            <a:spLocks noGrp="1"/>
          </p:cNvSpPr>
          <p:nvPr>
            <p:ph type="title"/>
          </p:nvPr>
        </p:nvSpPr>
        <p:spPr/>
        <p:txBody>
          <a:bodyPr/>
          <a:lstStyle/>
          <a:p>
            <a:r>
              <a:rPr lang="en-US" dirty="0"/>
              <a:t>Drawing Layers</a:t>
            </a:r>
          </a:p>
        </p:txBody>
      </p:sp>
      <p:sp>
        <p:nvSpPr>
          <p:cNvPr id="14" name="Content Placeholder 13">
            <a:extLst>
              <a:ext uri="{FF2B5EF4-FFF2-40B4-BE49-F238E27FC236}">
                <a16:creationId xmlns:a16="http://schemas.microsoft.com/office/drawing/2014/main" id="{22880E78-41BB-EE0E-41B0-96C714D11827}"/>
              </a:ext>
            </a:extLst>
          </p:cNvPr>
          <p:cNvSpPr>
            <a:spLocks noGrp="1"/>
          </p:cNvSpPr>
          <p:nvPr>
            <p:ph idx="1"/>
          </p:nvPr>
        </p:nvSpPr>
        <p:spPr>
          <a:xfrm>
            <a:off x="838200" y="1825625"/>
            <a:ext cx="5531603" cy="4351338"/>
          </a:xfrm>
        </p:spPr>
        <p:txBody>
          <a:bodyPr/>
          <a:lstStyle/>
          <a:p>
            <a:r>
              <a:rPr lang="en-US" dirty="0"/>
              <a:t>Metal – Conductor</a:t>
            </a:r>
          </a:p>
          <a:p>
            <a:r>
              <a:rPr lang="en-US" dirty="0"/>
              <a:t>N-Doped Silicon</a:t>
            </a:r>
          </a:p>
          <a:p>
            <a:r>
              <a:rPr lang="en-US" dirty="0"/>
              <a:t>P-Doped Silicon</a:t>
            </a:r>
          </a:p>
          <a:p>
            <a:r>
              <a:rPr lang="en-US" dirty="0"/>
              <a:t>Polysilicon</a:t>
            </a:r>
          </a:p>
          <a:p>
            <a:r>
              <a:rPr lang="en-US" dirty="0"/>
              <a:t>These are not connected unless you place a "Via" at a connection point</a:t>
            </a:r>
          </a:p>
          <a:p>
            <a:r>
              <a:rPr lang="en-US" dirty="0"/>
              <a:t>The Via is a vertical connector between layers</a:t>
            </a:r>
          </a:p>
        </p:txBody>
      </p:sp>
      <p:pic>
        <p:nvPicPr>
          <p:cNvPr id="8" name="Picture 7" descr="A group of colored rectangles with black crosses&#10;&#10;AI-generated content may be incorrect.">
            <a:extLst>
              <a:ext uri="{FF2B5EF4-FFF2-40B4-BE49-F238E27FC236}">
                <a16:creationId xmlns:a16="http://schemas.microsoft.com/office/drawing/2014/main" id="{F869CBC9-6D6A-ACED-7845-98F9731B97C2}"/>
              </a:ext>
            </a:extLst>
          </p:cNvPr>
          <p:cNvPicPr>
            <a:picLocks noChangeAspect="1"/>
          </p:cNvPicPr>
          <p:nvPr/>
        </p:nvPicPr>
        <p:blipFill>
          <a:blip r:embed="rId2"/>
          <a:srcRect b="14117"/>
          <a:stretch/>
        </p:blipFill>
        <p:spPr>
          <a:xfrm>
            <a:off x="6920524" y="1027906"/>
            <a:ext cx="4433276" cy="2209073"/>
          </a:xfrm>
          <a:prstGeom prst="rect">
            <a:avLst/>
          </a:prstGeom>
        </p:spPr>
      </p:pic>
      <p:pic>
        <p:nvPicPr>
          <p:cNvPr id="10" name="Picture 9" descr="A group of colored squares&#10;&#10;AI-generated content may be incorrect.">
            <a:extLst>
              <a:ext uri="{FF2B5EF4-FFF2-40B4-BE49-F238E27FC236}">
                <a16:creationId xmlns:a16="http://schemas.microsoft.com/office/drawing/2014/main" id="{F7E8C7FC-9F06-1585-2238-343F8DE4C45A}"/>
              </a:ext>
            </a:extLst>
          </p:cNvPr>
          <p:cNvPicPr>
            <a:picLocks noChangeAspect="1"/>
          </p:cNvPicPr>
          <p:nvPr/>
        </p:nvPicPr>
        <p:blipFill>
          <a:blip r:embed="rId3"/>
          <a:srcRect b="9317"/>
          <a:stretch/>
        </p:blipFill>
        <p:spPr>
          <a:xfrm>
            <a:off x="6875132" y="3787910"/>
            <a:ext cx="4478668" cy="2209072"/>
          </a:xfrm>
          <a:prstGeom prst="rect">
            <a:avLst/>
          </a:prstGeom>
        </p:spPr>
      </p:pic>
      <p:pic>
        <p:nvPicPr>
          <p:cNvPr id="13" name="Picture 12" descr="A screen shot of a NOT gate implemented in the VLSI design layout tool associated with this course. https://www.ca4e.com/tools/mistic/">
            <a:extLst>
              <a:ext uri="{FF2B5EF4-FFF2-40B4-BE49-F238E27FC236}">
                <a16:creationId xmlns:a16="http://schemas.microsoft.com/office/drawing/2014/main" id="{17399D87-3C01-1A18-B495-B7B600DF4B5A}"/>
              </a:ext>
            </a:extLst>
          </p:cNvPr>
          <p:cNvPicPr>
            <a:picLocks noChangeAspect="1"/>
          </p:cNvPicPr>
          <p:nvPr/>
        </p:nvPicPr>
        <p:blipFill>
          <a:blip r:embed="rId4"/>
          <a:srcRect t="8934" b="83557"/>
          <a:stretch/>
        </p:blipFill>
        <p:spPr>
          <a:xfrm>
            <a:off x="6096000" y="385588"/>
            <a:ext cx="5428591" cy="475430"/>
          </a:xfrm>
          <a:prstGeom prst="rect">
            <a:avLst/>
          </a:prstGeom>
        </p:spPr>
      </p:pic>
      <p:pic>
        <p:nvPicPr>
          <p:cNvPr id="15" name="Picture 14" descr="A colorful squares with black and white symbols&#10;&#10;AI-generated content may be incorrect.">
            <a:extLst>
              <a:ext uri="{FF2B5EF4-FFF2-40B4-BE49-F238E27FC236}">
                <a16:creationId xmlns:a16="http://schemas.microsoft.com/office/drawing/2014/main" id="{0143405F-CCFA-BBD5-BE2C-2F1B464A014B}"/>
              </a:ext>
            </a:extLst>
          </p:cNvPr>
          <p:cNvPicPr>
            <a:picLocks noChangeAspect="1"/>
          </p:cNvPicPr>
          <p:nvPr/>
        </p:nvPicPr>
        <p:blipFill>
          <a:blip r:embed="rId5"/>
          <a:stretch>
            <a:fillRect/>
          </a:stretch>
        </p:blipFill>
        <p:spPr>
          <a:xfrm>
            <a:off x="6981047" y="3787910"/>
            <a:ext cx="4312230" cy="2375509"/>
          </a:xfrm>
          <a:prstGeom prst="rect">
            <a:avLst/>
          </a:prstGeom>
        </p:spPr>
      </p:pic>
      <p:pic>
        <p:nvPicPr>
          <p:cNvPr id="16" name="Picture 15" descr="A group of squares with different symbols&#10;&#10;AI-generated content may be incorrect.">
            <a:extLst>
              <a:ext uri="{FF2B5EF4-FFF2-40B4-BE49-F238E27FC236}">
                <a16:creationId xmlns:a16="http://schemas.microsoft.com/office/drawing/2014/main" id="{D6271332-9EB6-08FC-A57E-9FF5D6D5A361}"/>
              </a:ext>
            </a:extLst>
          </p:cNvPr>
          <p:cNvPicPr>
            <a:picLocks noChangeAspect="1"/>
          </p:cNvPicPr>
          <p:nvPr/>
        </p:nvPicPr>
        <p:blipFill>
          <a:blip r:embed="rId6"/>
          <a:stretch>
            <a:fillRect/>
          </a:stretch>
        </p:blipFill>
        <p:spPr>
          <a:xfrm>
            <a:off x="7071831" y="1113604"/>
            <a:ext cx="4085270" cy="2211025"/>
          </a:xfrm>
          <a:prstGeom prst="rect">
            <a:avLst/>
          </a:prstGeom>
        </p:spPr>
      </p:pic>
    </p:spTree>
    <p:extLst>
      <p:ext uri="{BB962C8B-B14F-4D97-AF65-F5344CB8AC3E}">
        <p14:creationId xmlns:p14="http://schemas.microsoft.com/office/powerpoint/2010/main" val="644090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E83C-4741-A864-BD7B-19446AA35CBF}"/>
            </a:ext>
          </a:extLst>
        </p:cNvPr>
        <p:cNvGrpSpPr/>
        <p:nvPr/>
      </p:nvGrpSpPr>
      <p:grpSpPr>
        <a:xfrm>
          <a:off x="0" y="0"/>
          <a:ext cx="0" cy="0"/>
          <a:chOff x="0" y="0"/>
          <a:chExt cx="0" cy="0"/>
        </a:xfrm>
      </p:grpSpPr>
      <p:pic>
        <p:nvPicPr>
          <p:cNvPr id="9" name="Picture 8" descr="A colorful squares with black and white symbols&#10;&#10;AI-generated content may be incorrect.">
            <a:extLst>
              <a:ext uri="{FF2B5EF4-FFF2-40B4-BE49-F238E27FC236}">
                <a16:creationId xmlns:a16="http://schemas.microsoft.com/office/drawing/2014/main" id="{DE0BABD8-FA67-2F10-6A8A-B59F13825B56}"/>
              </a:ext>
            </a:extLst>
          </p:cNvPr>
          <p:cNvPicPr>
            <a:picLocks noChangeAspect="1"/>
          </p:cNvPicPr>
          <p:nvPr/>
        </p:nvPicPr>
        <p:blipFill>
          <a:blip r:embed="rId2"/>
          <a:stretch>
            <a:fillRect/>
          </a:stretch>
        </p:blipFill>
        <p:spPr>
          <a:xfrm>
            <a:off x="6981047" y="3787910"/>
            <a:ext cx="4312230" cy="2375509"/>
          </a:xfrm>
          <a:prstGeom prst="rect">
            <a:avLst/>
          </a:prstGeom>
        </p:spPr>
      </p:pic>
      <p:pic>
        <p:nvPicPr>
          <p:cNvPr id="11" name="Picture 10" descr="A group of squares with different symbols&#10;&#10;AI-generated content may be incorrect.">
            <a:extLst>
              <a:ext uri="{FF2B5EF4-FFF2-40B4-BE49-F238E27FC236}">
                <a16:creationId xmlns:a16="http://schemas.microsoft.com/office/drawing/2014/main" id="{0C0F8B50-14B8-9D8A-EA7A-9D6E1C267B63}"/>
              </a:ext>
            </a:extLst>
          </p:cNvPr>
          <p:cNvPicPr>
            <a:picLocks noChangeAspect="1"/>
          </p:cNvPicPr>
          <p:nvPr/>
        </p:nvPicPr>
        <p:blipFill>
          <a:blip r:embed="rId3"/>
          <a:stretch>
            <a:fillRect/>
          </a:stretch>
        </p:blipFill>
        <p:spPr>
          <a:xfrm>
            <a:off x="7071831" y="1113604"/>
            <a:ext cx="4085270" cy="2211025"/>
          </a:xfrm>
          <a:prstGeom prst="rect">
            <a:avLst/>
          </a:prstGeom>
        </p:spPr>
      </p:pic>
      <p:sp>
        <p:nvSpPr>
          <p:cNvPr id="2" name="Title 1">
            <a:extLst>
              <a:ext uri="{FF2B5EF4-FFF2-40B4-BE49-F238E27FC236}">
                <a16:creationId xmlns:a16="http://schemas.microsoft.com/office/drawing/2014/main" id="{F8F1740B-BEEF-5548-075D-B83EC970ED94}"/>
              </a:ext>
            </a:extLst>
          </p:cNvPr>
          <p:cNvSpPr>
            <a:spLocks noGrp="1"/>
          </p:cNvSpPr>
          <p:nvPr>
            <p:ph type="title"/>
          </p:nvPr>
        </p:nvSpPr>
        <p:spPr>
          <a:xfrm>
            <a:off x="838200" y="365125"/>
            <a:ext cx="4694695" cy="1325563"/>
          </a:xfrm>
        </p:spPr>
        <p:txBody>
          <a:bodyPr/>
          <a:lstStyle/>
          <a:p>
            <a:r>
              <a:rPr lang="en-US" dirty="0"/>
              <a:t>Transistors</a:t>
            </a:r>
          </a:p>
        </p:txBody>
      </p:sp>
      <p:sp>
        <p:nvSpPr>
          <p:cNvPr id="13" name="Content Placeholder 12">
            <a:extLst>
              <a:ext uri="{FF2B5EF4-FFF2-40B4-BE49-F238E27FC236}">
                <a16:creationId xmlns:a16="http://schemas.microsoft.com/office/drawing/2014/main" id="{300B934E-A215-58A5-BCFF-5237BCAF3EC0}"/>
              </a:ext>
            </a:extLst>
          </p:cNvPr>
          <p:cNvSpPr>
            <a:spLocks noGrp="1"/>
          </p:cNvSpPr>
          <p:nvPr>
            <p:ph idx="1"/>
          </p:nvPr>
        </p:nvSpPr>
        <p:spPr>
          <a:xfrm>
            <a:off x="838200" y="1825625"/>
            <a:ext cx="5097651" cy="4351338"/>
          </a:xfrm>
        </p:spPr>
        <p:txBody>
          <a:bodyPr/>
          <a:lstStyle/>
          <a:p>
            <a:r>
              <a:rPr lang="en-US" dirty="0"/>
              <a:t>When N-Doped Silicon crosses Polysilicon an NMOS Transistor is created</a:t>
            </a:r>
          </a:p>
          <a:p>
            <a:r>
              <a:rPr lang="en-US" dirty="0"/>
              <a:t>When P-Doped Silicon crosses Polysilicon an NMOS Transistor is created</a:t>
            </a:r>
          </a:p>
          <a:p>
            <a:r>
              <a:rPr lang="en-US" dirty="0"/>
              <a:t>The voltage on the Polysilicon controls the conductivity of the transistors</a:t>
            </a:r>
          </a:p>
          <a:p>
            <a:endParaRPr lang="en-US" dirty="0"/>
          </a:p>
        </p:txBody>
      </p:sp>
      <p:pic>
        <p:nvPicPr>
          <p:cNvPr id="7" name="Picture 6" descr="A screen shot of a NOT gate implemented in the VLSI design layout tool associated with this course. https://www.ca4e.com/tools/mistic/">
            <a:extLst>
              <a:ext uri="{FF2B5EF4-FFF2-40B4-BE49-F238E27FC236}">
                <a16:creationId xmlns:a16="http://schemas.microsoft.com/office/drawing/2014/main" id="{D68213E9-D026-9226-8B37-D7D751126FC1}"/>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1772721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6109-A212-8073-9867-F8173EC747CB}"/>
              </a:ext>
            </a:extLst>
          </p:cNvPr>
          <p:cNvSpPr>
            <a:spLocks noGrp="1"/>
          </p:cNvSpPr>
          <p:nvPr>
            <p:ph type="title"/>
          </p:nvPr>
        </p:nvSpPr>
        <p:spPr>
          <a:xfrm>
            <a:off x="838200" y="365125"/>
            <a:ext cx="4880675" cy="1325563"/>
          </a:xfrm>
        </p:spPr>
        <p:txBody>
          <a:bodyPr/>
          <a:lstStyle/>
          <a:p>
            <a:r>
              <a:rPr lang="en-US" dirty="0"/>
              <a:t>About Layout</a:t>
            </a:r>
          </a:p>
        </p:txBody>
      </p:sp>
      <p:sp>
        <p:nvSpPr>
          <p:cNvPr id="3" name="Content Placeholder 2">
            <a:extLst>
              <a:ext uri="{FF2B5EF4-FFF2-40B4-BE49-F238E27FC236}">
                <a16:creationId xmlns:a16="http://schemas.microsoft.com/office/drawing/2014/main" id="{18876373-989A-ED00-BCD3-44A2550BD0E4}"/>
              </a:ext>
            </a:extLst>
          </p:cNvPr>
          <p:cNvSpPr>
            <a:spLocks noGrp="1"/>
          </p:cNvSpPr>
          <p:nvPr>
            <p:ph idx="1"/>
          </p:nvPr>
        </p:nvSpPr>
        <p:spPr>
          <a:xfrm>
            <a:off x="838200" y="1825625"/>
            <a:ext cx="5826071" cy="4351338"/>
          </a:xfrm>
        </p:spPr>
        <p:txBody>
          <a:bodyPr>
            <a:normAutofit lnSpcReduction="10000"/>
          </a:bodyPr>
          <a:lstStyle/>
          <a:p>
            <a:r>
              <a:rPr lang="en-US" dirty="0"/>
              <a:t>Mistic is greatly simplified</a:t>
            </a:r>
          </a:p>
          <a:p>
            <a:r>
              <a:rPr lang="en-US" dirty="0"/>
              <a:t>Mistic circuit emulation is very simple</a:t>
            </a:r>
          </a:p>
          <a:p>
            <a:r>
              <a:rPr lang="en-US" dirty="0"/>
              <a:t>AI: Explain the differences between VLSI layout as might be used in the Magic circuit design tool and the actual construction of chips on silicon wafers</a:t>
            </a:r>
          </a:p>
          <a:p>
            <a:r>
              <a:rPr lang="en-US" dirty="0"/>
              <a:t>For example – You can't overlap N+ and P+ due to manufacturing limitations</a:t>
            </a:r>
          </a:p>
        </p:txBody>
      </p:sp>
      <p:pic>
        <p:nvPicPr>
          <p:cNvPr id="7" name="Picture 6" descr="A picture with the left diagram showing P+ Silicon connecting directly to N+ Silicon with a Via which is not allowed.  One the right the N+ and P+ are not touching be a short metal segment and two Vias are used to move current from the P+ to the N+.">
            <a:extLst>
              <a:ext uri="{FF2B5EF4-FFF2-40B4-BE49-F238E27FC236}">
                <a16:creationId xmlns:a16="http://schemas.microsoft.com/office/drawing/2014/main" id="{850B8CE3-DF57-CB77-652A-8A9532EC2D5F}"/>
              </a:ext>
            </a:extLst>
          </p:cNvPr>
          <p:cNvPicPr>
            <a:picLocks noChangeAspect="1"/>
          </p:cNvPicPr>
          <p:nvPr/>
        </p:nvPicPr>
        <p:blipFill>
          <a:blip r:embed="rId3"/>
          <a:stretch>
            <a:fillRect/>
          </a:stretch>
        </p:blipFill>
        <p:spPr>
          <a:xfrm>
            <a:off x="7928021" y="1460945"/>
            <a:ext cx="3255298" cy="2540349"/>
          </a:xfrm>
          <a:prstGeom prst="rect">
            <a:avLst/>
          </a:prstGeom>
        </p:spPr>
      </p:pic>
      <p:sp>
        <p:nvSpPr>
          <p:cNvPr id="8" name="TextBox 7">
            <a:extLst>
              <a:ext uri="{FF2B5EF4-FFF2-40B4-BE49-F238E27FC236}">
                <a16:creationId xmlns:a16="http://schemas.microsoft.com/office/drawing/2014/main" id="{86B28EEA-4479-F931-E6A6-826221127267}"/>
              </a:ext>
            </a:extLst>
          </p:cNvPr>
          <p:cNvSpPr txBox="1"/>
          <p:nvPr/>
        </p:nvSpPr>
        <p:spPr>
          <a:xfrm>
            <a:off x="7928021" y="4602996"/>
            <a:ext cx="3303661" cy="461665"/>
          </a:xfrm>
          <a:prstGeom prst="rect">
            <a:avLst/>
          </a:prstGeom>
          <a:noFill/>
        </p:spPr>
        <p:txBody>
          <a:bodyPr wrap="none" rtlCol="0">
            <a:spAutoFit/>
          </a:bodyPr>
          <a:lstStyle/>
          <a:p>
            <a:r>
              <a:rPr lang="en-US" sz="2400" dirty="0"/>
              <a:t>Cannot be manufactured</a:t>
            </a:r>
          </a:p>
        </p:txBody>
      </p:sp>
      <p:cxnSp>
        <p:nvCxnSpPr>
          <p:cNvPr id="10" name="Straight Arrow Connector 9">
            <a:extLst>
              <a:ext uri="{FF2B5EF4-FFF2-40B4-BE49-F238E27FC236}">
                <a16:creationId xmlns:a16="http://schemas.microsoft.com/office/drawing/2014/main" id="{87B9E6B4-06D0-6186-BE90-80F5865224F9}"/>
              </a:ext>
            </a:extLst>
          </p:cNvPr>
          <p:cNvCxnSpPr>
            <a:cxnSpLocks/>
          </p:cNvCxnSpPr>
          <p:nvPr/>
        </p:nvCxnSpPr>
        <p:spPr>
          <a:xfrm flipV="1">
            <a:off x="8415580" y="3945685"/>
            <a:ext cx="0" cy="65731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648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Looking at the Layers</a:t>
            </a:r>
          </a:p>
        </p:txBody>
      </p:sp>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239DC47A-19F8-8DD3-1338-46FC0B58B3C1}"/>
              </a:ext>
            </a:extLst>
          </p:cNvPr>
          <p:cNvPicPr>
            <a:picLocks noChangeAspect="1"/>
          </p:cNvPicPr>
          <p:nvPr/>
        </p:nvPicPr>
        <p:blipFill>
          <a:blip r:embed="rId5"/>
          <a:srcRect t="8934" b="83557"/>
          <a:stretch/>
        </p:blipFill>
        <p:spPr>
          <a:xfrm>
            <a:off x="3449341" y="5256915"/>
            <a:ext cx="4867360" cy="426278"/>
          </a:xfrm>
          <a:prstGeom prst="rect">
            <a:avLst/>
          </a:prstGeom>
        </p:spPr>
      </p:pic>
    </p:spTree>
    <p:extLst>
      <p:ext uri="{BB962C8B-B14F-4D97-AF65-F5344CB8AC3E}">
        <p14:creationId xmlns:p14="http://schemas.microsoft.com/office/powerpoint/2010/main" val="358823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EFEF6-ADD6-F914-68AC-D708CC4E6CE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E8B5C53-CA7F-C92F-DDC8-E623A92A5E91}"/>
              </a:ext>
            </a:extLst>
          </p:cNvPr>
          <p:cNvSpPr>
            <a:spLocks noGrp="1"/>
          </p:cNvSpPr>
          <p:nvPr>
            <p:ph type="title"/>
          </p:nvPr>
        </p:nvSpPr>
        <p:spPr>
          <a:xfrm>
            <a:off x="838200" y="365125"/>
            <a:ext cx="8228308" cy="1325563"/>
          </a:xfrm>
        </p:spPr>
        <p:txBody>
          <a:bodyPr/>
          <a:lstStyle/>
          <a:p>
            <a:r>
              <a:rPr lang="en-US" dirty="0"/>
              <a:t>VLSI CMOS Not</a:t>
            </a:r>
          </a:p>
        </p:txBody>
      </p:sp>
      <p:grpSp>
        <p:nvGrpSpPr>
          <p:cNvPr id="11" name="Group 10" descr="A diagram of a CMOS Not gate using a NMOS and PMOS transistor with no resistor is needed.">
            <a:extLst>
              <a:ext uri="{FF2B5EF4-FFF2-40B4-BE49-F238E27FC236}">
                <a16:creationId xmlns:a16="http://schemas.microsoft.com/office/drawing/2014/main" id="{8BD4E1B9-8A76-8751-7C0F-4D3B0BE69C31}"/>
              </a:ext>
            </a:extLst>
          </p:cNvPr>
          <p:cNvGrpSpPr/>
          <p:nvPr/>
        </p:nvGrpSpPr>
        <p:grpSpPr>
          <a:xfrm>
            <a:off x="838200" y="2118293"/>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BDC9782-2A47-57A4-EFEE-764CE1E0BDB5}"/>
                </a:ext>
              </a:extLst>
            </p:cNvPr>
            <p:cNvPicPr>
              <a:picLocks noChangeAspect="1"/>
            </p:cNvPicPr>
            <p:nvPr/>
          </p:nvPicPr>
          <p:blipFill>
            <a:blip r:embed="rId2"/>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8E048E98-D39C-4C58-4598-BA205B3C0883}"/>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0F921BEE-FE12-9809-82D1-F512BB3142C5}"/>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9A09F2A3-AEDB-A8C3-2ABD-723E6BCA0774}"/>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28CE0B0D-BCCB-F20D-8F88-032DA6E2B170}"/>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pic>
        <p:nvPicPr>
          <p:cNvPr id="18" name="Picture 8" descr="NOT gate symbol with one input (A) and one output (Q)">
            <a:extLst>
              <a:ext uri="{FF2B5EF4-FFF2-40B4-BE49-F238E27FC236}">
                <a16:creationId xmlns:a16="http://schemas.microsoft.com/office/drawing/2014/main" id="{51551096-EDA5-112A-5D59-A73F4A1E1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410" y="550618"/>
            <a:ext cx="2290982" cy="9545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rossword puzzle with different colored squares&#10;&#10;AI-generated content may be incorrect.">
            <a:extLst>
              <a:ext uri="{FF2B5EF4-FFF2-40B4-BE49-F238E27FC236}">
                <a16:creationId xmlns:a16="http://schemas.microsoft.com/office/drawing/2014/main" id="{0DF05D71-B91B-20A0-009A-0B659500486E}"/>
              </a:ext>
            </a:extLst>
          </p:cNvPr>
          <p:cNvPicPr>
            <a:picLocks noChangeAspect="1"/>
          </p:cNvPicPr>
          <p:nvPr/>
        </p:nvPicPr>
        <p:blipFill>
          <a:blip r:embed="rId4"/>
          <a:srcRect r="15620"/>
          <a:stretch/>
        </p:blipFill>
        <p:spPr>
          <a:xfrm>
            <a:off x="4395980" y="1876181"/>
            <a:ext cx="3199900" cy="3856516"/>
          </a:xfrm>
          <a:prstGeom prst="rect">
            <a:avLst/>
          </a:prstGeom>
        </p:spPr>
      </p:pic>
      <p:pic>
        <p:nvPicPr>
          <p:cNvPr id="24" name="Picture 23" descr="A crossword puzzle with different colored squares&#10;&#10;AI-generated content may be incorrect.">
            <a:extLst>
              <a:ext uri="{FF2B5EF4-FFF2-40B4-BE49-F238E27FC236}">
                <a16:creationId xmlns:a16="http://schemas.microsoft.com/office/drawing/2014/main" id="{1560B253-5C5C-D90D-6C58-0DC5ADEFF9A2}"/>
              </a:ext>
            </a:extLst>
          </p:cNvPr>
          <p:cNvPicPr>
            <a:picLocks noChangeAspect="1"/>
          </p:cNvPicPr>
          <p:nvPr/>
        </p:nvPicPr>
        <p:blipFill>
          <a:blip r:embed="rId5"/>
          <a:stretch>
            <a:fillRect/>
          </a:stretch>
        </p:blipFill>
        <p:spPr>
          <a:xfrm>
            <a:off x="8378538" y="1845185"/>
            <a:ext cx="3364069" cy="4053862"/>
          </a:xfrm>
          <a:prstGeom prst="rect">
            <a:avLst/>
          </a:prstGeom>
        </p:spPr>
      </p:pic>
      <p:sp>
        <p:nvSpPr>
          <p:cNvPr id="20" name="TextBox 19">
            <a:extLst>
              <a:ext uri="{FF2B5EF4-FFF2-40B4-BE49-F238E27FC236}">
                <a16:creationId xmlns:a16="http://schemas.microsoft.com/office/drawing/2014/main" id="{0F84C2C7-0F94-DF81-D452-A780B36E7BAE}"/>
              </a:ext>
            </a:extLst>
          </p:cNvPr>
          <p:cNvSpPr txBox="1"/>
          <p:nvPr/>
        </p:nvSpPr>
        <p:spPr>
          <a:xfrm>
            <a:off x="7959423" y="4149467"/>
            <a:ext cx="854721" cy="369332"/>
          </a:xfrm>
          <a:prstGeom prst="rect">
            <a:avLst/>
          </a:prstGeom>
          <a:noFill/>
        </p:spPr>
        <p:txBody>
          <a:bodyPr wrap="none" rtlCol="0">
            <a:spAutoFit/>
          </a:bodyPr>
          <a:lstStyle/>
          <a:p>
            <a:r>
              <a:rPr lang="en-US" dirty="0"/>
              <a:t>Input 1</a:t>
            </a:r>
          </a:p>
        </p:txBody>
      </p:sp>
      <p:sp>
        <p:nvSpPr>
          <p:cNvPr id="9" name="TextBox 8">
            <a:extLst>
              <a:ext uri="{FF2B5EF4-FFF2-40B4-BE49-F238E27FC236}">
                <a16:creationId xmlns:a16="http://schemas.microsoft.com/office/drawing/2014/main" id="{10155D57-207B-1CD0-339F-07966CB77A00}"/>
              </a:ext>
            </a:extLst>
          </p:cNvPr>
          <p:cNvSpPr txBox="1"/>
          <p:nvPr/>
        </p:nvSpPr>
        <p:spPr>
          <a:xfrm>
            <a:off x="3824083" y="4239674"/>
            <a:ext cx="854721" cy="369332"/>
          </a:xfrm>
          <a:prstGeom prst="rect">
            <a:avLst/>
          </a:prstGeom>
          <a:noFill/>
        </p:spPr>
        <p:txBody>
          <a:bodyPr wrap="none" rtlCol="0">
            <a:spAutoFit/>
          </a:bodyPr>
          <a:lstStyle/>
          <a:p>
            <a:r>
              <a:rPr lang="en-US" dirty="0"/>
              <a:t>Input 0</a:t>
            </a:r>
          </a:p>
        </p:txBody>
      </p:sp>
    </p:spTree>
    <p:extLst>
      <p:ext uri="{BB962C8B-B14F-4D97-AF65-F5344CB8AC3E}">
        <p14:creationId xmlns:p14="http://schemas.microsoft.com/office/powerpoint/2010/main" val="2579755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pic>
        <p:nvPicPr>
          <p:cNvPr id="13" name="Picture 12" descr="A screenshot of a computer game&#10;&#10;AI-generated content may be incorrect.">
            <a:extLst>
              <a:ext uri="{FF2B5EF4-FFF2-40B4-BE49-F238E27FC236}">
                <a16:creationId xmlns:a16="http://schemas.microsoft.com/office/drawing/2014/main" id="{55011FF6-86AD-9E1B-3BB8-8B3A58E3B1D5}"/>
              </a:ext>
            </a:extLst>
          </p:cNvPr>
          <p:cNvPicPr>
            <a:picLocks noChangeAspect="1"/>
          </p:cNvPicPr>
          <p:nvPr/>
        </p:nvPicPr>
        <p:blipFill>
          <a:blip r:embed="rId2"/>
          <a:stretch>
            <a:fillRect/>
          </a:stretch>
        </p:blipFill>
        <p:spPr>
          <a:xfrm>
            <a:off x="6044021" y="240445"/>
            <a:ext cx="5709493" cy="6098146"/>
          </a:xfrm>
          <a:prstGeom prst="rect">
            <a:avLst/>
          </a:prstGeom>
        </p:spPr>
      </p:pic>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12" name="Picture 11" descr="A screen shot of a NOT gate implemented in the VLSI design layout tool associated with this course. https://www.ca4e.com/tools/mistic/">
            <a:extLst>
              <a:ext uri="{FF2B5EF4-FFF2-40B4-BE49-F238E27FC236}">
                <a16:creationId xmlns:a16="http://schemas.microsoft.com/office/drawing/2014/main" id="{23AF6DBE-AD65-6C6A-C261-809568B71036}"/>
              </a:ext>
            </a:extLst>
          </p:cNvPr>
          <p:cNvPicPr>
            <a:picLocks noChangeAspect="1"/>
          </p:cNvPicPr>
          <p:nvPr/>
        </p:nvPicPr>
        <p:blipFill>
          <a:blip r:embed="rId5"/>
          <a:srcRect t="8934" b="83557"/>
          <a:stretch/>
        </p:blipFill>
        <p:spPr>
          <a:xfrm>
            <a:off x="6190253" y="1058902"/>
            <a:ext cx="5428591" cy="475430"/>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C5C1DB36-FA3C-308F-4083-28F6987A751A}"/>
              </a:ext>
            </a:extLst>
          </p:cNvPr>
          <p:cNvPicPr>
            <a:picLocks noChangeAspect="1"/>
          </p:cNvPicPr>
          <p:nvPr/>
        </p:nvPicPr>
        <p:blipFill>
          <a:blip r:embed="rId5"/>
          <a:srcRect t="8934" b="83557"/>
          <a:stretch/>
        </p:blipFill>
        <p:spPr>
          <a:xfrm>
            <a:off x="6128261" y="1058902"/>
            <a:ext cx="5428591" cy="475430"/>
          </a:xfrm>
          <a:prstGeom prst="rect">
            <a:avLst/>
          </a:prstGeom>
        </p:spPr>
      </p:pic>
      <p:pic>
        <p:nvPicPr>
          <p:cNvPr id="3" name="Picture 2" descr="A screenshot of a computer game&#10;&#10;AI-generated content may be incorrect.">
            <a:extLst>
              <a:ext uri="{FF2B5EF4-FFF2-40B4-BE49-F238E27FC236}">
                <a16:creationId xmlns:a16="http://schemas.microsoft.com/office/drawing/2014/main" id="{7ADBFE53-6CB7-B308-0472-763FF7AD820D}"/>
              </a:ext>
            </a:extLst>
          </p:cNvPr>
          <p:cNvPicPr>
            <a:picLocks noChangeAspect="1"/>
          </p:cNvPicPr>
          <p:nvPr/>
        </p:nvPicPr>
        <p:blipFill>
          <a:blip r:embed="rId6"/>
          <a:stretch>
            <a:fillRect/>
          </a:stretch>
        </p:blipFill>
        <p:spPr>
          <a:xfrm>
            <a:off x="6044021" y="379927"/>
            <a:ext cx="5709493" cy="6098146"/>
          </a:xfrm>
          <a:prstGeom prst="rect">
            <a:avLst/>
          </a:prstGeom>
        </p:spPr>
      </p:pic>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D85C9DF3-929A-28A2-8B46-3E17693DD0BA}"/>
              </a:ext>
            </a:extLst>
          </p:cNvPr>
          <p:cNvPicPr>
            <a:picLocks noChangeAspect="1"/>
          </p:cNvPicPr>
          <p:nvPr/>
        </p:nvPicPr>
        <p:blipFill>
          <a:blip r:embed="rId5"/>
          <a:srcRect t="8934" b="83557"/>
          <a:stretch/>
        </p:blipFill>
        <p:spPr>
          <a:xfrm>
            <a:off x="6172175" y="1211302"/>
            <a:ext cx="5428591" cy="475430"/>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2485</TotalTime>
  <Words>3756</Words>
  <Application>Microsoft Macintosh PowerPoint</Application>
  <PresentationFormat>Widescreen</PresentationFormat>
  <Paragraphs>531</Paragraphs>
  <Slides>45</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Very Large Scale Integration (VLSI)</vt:lpstr>
      <vt:lpstr>Photo Lithography</vt:lpstr>
      <vt:lpstr>Growth of transistor count</vt:lpstr>
      <vt:lpstr>Very Large Scale Integration (VLSI) Layout</vt:lpstr>
      <vt:lpstr>Magic Open Source  VLSI Design Tool  </vt:lpstr>
      <vt:lpstr>About My Emulators</vt:lpstr>
      <vt:lpstr>VLSI CMOS Not</vt:lpstr>
      <vt:lpstr>Drawing Layers</vt:lpstr>
      <vt:lpstr>Transistors</vt:lpstr>
      <vt:lpstr>About Layout</vt:lpstr>
      <vt:lpstr>Looking at the Layers</vt:lpstr>
      <vt:lpstr>VLSI CMOS Not</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143</cp:revision>
  <dcterms:created xsi:type="dcterms:W3CDTF">2023-02-25T13:30:24Z</dcterms:created>
  <dcterms:modified xsi:type="dcterms:W3CDTF">2025-11-06T14:23:59Z</dcterms:modified>
</cp:coreProperties>
</file>